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notesMasterIdLst>
    <p:notesMasterId r:id="rId44"/>
  </p:notesMasterIdLst>
  <p:handoutMasterIdLst>
    <p:handoutMasterId r:id="rId45"/>
  </p:handoutMasterIdLst>
  <p:sldIdLst>
    <p:sldId id="285" r:id="rId5"/>
    <p:sldId id="332" r:id="rId6"/>
    <p:sldId id="331" r:id="rId7"/>
    <p:sldId id="326" r:id="rId8"/>
    <p:sldId id="327" r:id="rId9"/>
    <p:sldId id="365" r:id="rId10"/>
    <p:sldId id="325" r:id="rId11"/>
    <p:sldId id="366" r:id="rId12"/>
    <p:sldId id="367" r:id="rId13"/>
    <p:sldId id="368" r:id="rId14"/>
    <p:sldId id="300" r:id="rId15"/>
    <p:sldId id="299" r:id="rId16"/>
    <p:sldId id="294" r:id="rId17"/>
    <p:sldId id="262" r:id="rId18"/>
    <p:sldId id="275" r:id="rId19"/>
    <p:sldId id="295" r:id="rId20"/>
    <p:sldId id="296" r:id="rId21"/>
    <p:sldId id="309" r:id="rId22"/>
    <p:sldId id="264" r:id="rId23"/>
    <p:sldId id="319" r:id="rId24"/>
    <p:sldId id="318" r:id="rId25"/>
    <p:sldId id="303" r:id="rId26"/>
    <p:sldId id="304" r:id="rId27"/>
    <p:sldId id="305" r:id="rId28"/>
    <p:sldId id="306" r:id="rId29"/>
    <p:sldId id="282" r:id="rId30"/>
    <p:sldId id="301" r:id="rId31"/>
    <p:sldId id="311" r:id="rId32"/>
    <p:sldId id="313" r:id="rId33"/>
    <p:sldId id="314" r:id="rId34"/>
    <p:sldId id="315" r:id="rId35"/>
    <p:sldId id="274" r:id="rId36"/>
    <p:sldId id="320" r:id="rId37"/>
    <p:sldId id="321" r:id="rId38"/>
    <p:sldId id="322" r:id="rId39"/>
    <p:sldId id="323" r:id="rId40"/>
    <p:sldId id="312" r:id="rId41"/>
    <p:sldId id="316" r:id="rId42"/>
    <p:sldId id="317" r:id="rId4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4042"/>
    <a:srgbClr val="595A5D"/>
    <a:srgbClr val="DCDCDC"/>
    <a:srgbClr val="4F81BD"/>
    <a:srgbClr val="0C9B2E"/>
    <a:srgbClr val="FFFAD0"/>
    <a:srgbClr val="FFF8AE"/>
    <a:srgbClr val="FCB64C"/>
    <a:srgbClr val="FEC46F"/>
    <a:srgbClr val="FFE1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47" autoAdjust="0"/>
    <p:restoredTop sz="73361" autoAdjust="0"/>
  </p:normalViewPr>
  <p:slideViewPr>
    <p:cSldViewPr snapToGrid="0" showGuides="1">
      <p:cViewPr varScale="1">
        <p:scale>
          <a:sx n="107" d="100"/>
          <a:sy n="107" d="100"/>
        </p:scale>
        <p:origin x="1434" y="108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126" d="100"/>
          <a:sy n="126" d="100"/>
        </p:scale>
        <p:origin x="454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pPr>
            <a:r>
              <a:rPr lang="en-US" b="1">
                <a:solidFill>
                  <a:schemeClr val="bg1"/>
                </a:solidFill>
              </a:rPr>
              <a:t>Chart title</a:t>
            </a:r>
          </a:p>
        </c:rich>
      </c:tx>
      <c:layout>
        <c:manualLayout>
          <c:xMode val="edge"/>
          <c:yMode val="edge"/>
          <c:x val="1.4524085888512251E-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3"/>
              <c:tx>
                <c:rich>
                  <a:bodyPr/>
                  <a:lstStyle/>
                  <a:p>
                    <a:fld id="{FD64B5FE-8034-8840-B159-28C18C634F91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E1A2-1C4C-8278-1296C0DD818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1A2-1C4C-8278-1296C0DD818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1A2-1C4C-8278-1296C0DD818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1A2-1C4C-8278-1296C0DD818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112372192"/>
        <c:axId val="2112376096"/>
      </c:barChart>
      <c:catAx>
        <c:axId val="2112372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pPr>
            <a:endParaRPr lang="en-US"/>
          </a:p>
        </c:txPr>
        <c:crossAx val="2112376096"/>
        <c:crosses val="autoZero"/>
        <c:auto val="1"/>
        <c:lblAlgn val="ctr"/>
        <c:lblOffset val="100"/>
        <c:noMultiLvlLbl val="0"/>
      </c:catAx>
      <c:valAx>
        <c:axId val="2112376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pPr>
            <a:endParaRPr lang="en-US"/>
          </a:p>
        </c:txPr>
        <c:crossAx val="211237219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1.9121899688299179E-2"/>
          <c:y val="0.94824457302481535"/>
          <c:w val="0.31942765313753152"/>
          <c:h val="5.175542697518466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31D-914E-AB9D-7272DD56E5A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31D-914E-AB9D-7272DD56E5A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31D-914E-AB9D-7272DD56E5A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31D-914E-AB9D-7272DD56E5A6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31D-914E-AB9D-7272DD56E5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840-5E4E-86CA-45514F06D23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840-5E4E-86CA-45514F06D23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840-5E4E-86CA-45514F06D23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840-5E4E-86CA-45514F06D233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840-5E4E-86CA-45514F06D2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ABA-784C-BAB1-C462AB15D3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ABA-784C-BAB1-C462AB15D3B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ABA-784C-BAB1-C462AB15D3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39799119"/>
        <c:axId val="2111567648"/>
      </c:lineChart>
      <c:catAx>
        <c:axId val="339799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pPr>
            <a:endParaRPr lang="en-US"/>
          </a:p>
        </c:txPr>
        <c:crossAx val="2111567648"/>
        <c:crosses val="autoZero"/>
        <c:auto val="1"/>
        <c:lblAlgn val="ctr"/>
        <c:lblOffset val="100"/>
        <c:noMultiLvlLbl val="0"/>
      </c:catAx>
      <c:valAx>
        <c:axId val="2111567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pPr>
            <a:endParaRPr lang="en-US"/>
          </a:p>
        </c:txPr>
        <c:crossAx val="339799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BF0-CC47-BBDC-0ED2A2B8345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BF0-CC47-BBDC-0ED2A2B8345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Pt>
            <c:idx val="1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6BF0-CC47-BBDC-0ED2A2B83450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6BF0-CC47-BBDC-0ED2A2B83450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6BF0-CC47-BBDC-0ED2A2B83450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6BF0-CC47-BBDC-0ED2A2B834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39488720"/>
        <c:axId val="2112032336"/>
      </c:lineChart>
      <c:catAx>
        <c:axId val="2139488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pPr>
            <a:endParaRPr lang="en-US"/>
          </a:p>
        </c:txPr>
        <c:crossAx val="2112032336"/>
        <c:crosses val="autoZero"/>
        <c:auto val="1"/>
        <c:lblAlgn val="ctr"/>
        <c:lblOffset val="100"/>
        <c:noMultiLvlLbl val="0"/>
      </c:catAx>
      <c:valAx>
        <c:axId val="2112032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pPr>
            <a:endParaRPr lang="en-US"/>
          </a:p>
        </c:txPr>
        <c:crossAx val="2139488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EAAF34-71F8-6342-832E-C583FEB3FB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700CEA-93F0-3648-8636-3ECA00800B2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887149-AF03-6142-908A-3DD284EAF54B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D72482-B212-B34F-AAFC-10B8C8EF77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B9C6E-4611-5A44-8B47-37FCE89DEB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1AC043-34FA-4C46-BDAD-AE3E2DBAD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46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0B25AC41-3BEC-9247-8322-91B80C013F2D}" type="datetimeFigureOut">
              <a:rPr lang="en-US" smtClean="0"/>
              <a:pPr/>
              <a:t>4/22/2019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History is important. Number</a:t>
            </a:r>
            <a:r>
              <a:rPr lang="en-US" baseline="0" dirty="0" smtClean="0"/>
              <a:t> of cmdlets and cmdlet coverage is key for automating within AWS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Why AWS Lambda? Why Serverless? What are they?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PowerShell Hello World</a:t>
            </a:r>
          </a:p>
          <a:p>
            <a:pPr marL="228600" indent="-228600">
              <a:buAutoNum type="arabicPeriod"/>
            </a:pPr>
            <a:r>
              <a:rPr lang="en-US" dirty="0" smtClean="0"/>
              <a:t>Why</a:t>
            </a:r>
            <a:r>
              <a:rPr lang="en-US" baseline="0" dirty="0" smtClean="0"/>
              <a:t> use event sources? Cloud native architecture.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6516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slide 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777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Example slide 22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5747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Example slide 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4859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0245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using a full bleed photo, please put a 75% transparent squid ink overlay to ensure the title can be read.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1573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590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384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Windows Wednesday – AWS Tools for Windows PowerShell: https://aws.amazon.com/blogs/aws/windows-wednesday-aws-tools-for-windows-powershell/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Announcing Support for the PowerShell Gallery: https://aws.amazon.com/blogs/developer/announcing-support-for-the-powershell-gallery/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930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PowerShell is open sourced and is available on Linux: https://azure.microsoft.com/en-us/blog/powershell-is-open-sourced-and-is-available-on-linux/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Introducing AWS Tools for PowerShell Core Edition: https://aws.amazon.com/blogs/developer/introducing-aws-tools-for-powershell-core-edition/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PowerShell on Linux – AWS S3 Website demo: https://channel9.msdn.com/series/PowerShell-Open-Source-Project/PowerShell-on-Linux-Amazon-Web-Services-AWS-S3-Website-demo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412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Launch announcement: https://aws.amazon.com/about-aws/whats-new/2018/11/maintain-desired-state-configuration-and-report-compliance-of-windows-instances-using-aws-systems-manager-and-powershell-dsc/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Launch blog:</a:t>
            </a:r>
            <a:r>
              <a:rPr lang="en-US" baseline="0" dirty="0" smtClean="0"/>
              <a:t> https://aws.amazon.com/blogs/mt/run-compliance-enforcement-and-view-compliant-and-non-compliant-instances-using-aws-systems-manager-and-powershell-dsc/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657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Announcing Lambda Support for PowerShell Core: https://aws.amazon.com/blogs/developer/announcing-lambda-support-for-powershell-core/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GitHub</a:t>
            </a:r>
            <a:r>
              <a:rPr lang="en-US" baseline="0" dirty="0" smtClean="0"/>
              <a:t> Repository: https://github.com/aws/aws-lambda-dotnet/tree/master/PowerShell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075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Announcing Lambda Support for PowerShell Core: https://aws.amazon.com/blogs/developer/announcing-lambda-support-for-powershell-core/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GitHub</a:t>
            </a:r>
            <a:r>
              <a:rPr lang="en-US" baseline="0" dirty="0" smtClean="0"/>
              <a:t> Repository: https://github.com/aws/aws-lambda-dotnet/tree/master/PowerShell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205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Announcing Lambda Support for PowerShell Core: https://aws.amazon.com/blogs/developer/announcing-lambda-support-for-powershell-core/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GitHub</a:t>
            </a:r>
            <a:r>
              <a:rPr lang="en-US" baseline="0" dirty="0" smtClean="0"/>
              <a:t> Repository: https://github.com/aws/aws-lambda-dotnet/tree/master/PowerShell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845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448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maximize visibility, when placing a logo on Squid Ink we recommend getting a white version of the logo with a transparent background. If this is not possible you should use the slide for logos with the white background.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45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B242C-E142-0A43-9F1E-0928D9F8BA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935" r="10110"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37504" y="3718972"/>
            <a:ext cx="3683000" cy="6228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Date, location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37504" y="1908228"/>
            <a:ext cx="7324988" cy="7445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40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7504" y="2658575"/>
            <a:ext cx="6041582" cy="76952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Social handle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42" y="437056"/>
            <a:ext cx="848312" cy="5071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A84D03-8133-8347-8776-300EBD9F8B8C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314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58B8829-AB11-E54F-AFFF-11D6AD397D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51830" y="1065214"/>
            <a:ext cx="3955596" cy="31802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305C376-814F-9B49-99E8-6F17D4026F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50" y="1065213"/>
            <a:ext cx="3974193" cy="3179762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750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coll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0195" y="1119541"/>
            <a:ext cx="2836863" cy="314289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5A50D07-5C25-B541-89CC-C515FB54B1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05230" y="1119541"/>
            <a:ext cx="2989065" cy="31428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0FF44110-D1F4-664B-9593-79828332286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1295" y="1119541"/>
            <a:ext cx="2001515" cy="167893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886DFCC3-A169-A648-A099-3583B633E6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61295" y="3079376"/>
            <a:ext cx="2001515" cy="11830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2u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6550" y="1119541"/>
            <a:ext cx="5077279" cy="31428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5A50D07-5C25-B541-89CC-C515FB54B1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61585" y="1119541"/>
            <a:ext cx="3047700" cy="31428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2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cen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6550" y="1119541"/>
            <a:ext cx="8395220" cy="333634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3018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full 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4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35166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647E4-E7F7-9646-880C-2CDC9501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18388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logo customer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65E46D-C0D2-7642-AF47-40070CB7653A}"/>
              </a:ext>
            </a:extLst>
          </p:cNvPr>
          <p:cNvSpPr/>
          <p:nvPr userDrawn="1"/>
        </p:nvSpPr>
        <p:spPr>
          <a:xfrm>
            <a:off x="0" y="1045029"/>
            <a:ext cx="9144000" cy="33310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91671" y="1564012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705186" y="1564012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818701" y="1564012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932217" y="1564012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F1543634-A736-BA4B-A10A-31EE0B13FC1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91671" y="2935611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1DBC551-9315-1F45-A672-93EB0600749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705186" y="2935611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B66963A-7841-B341-A47C-7BEFE1F8B8C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818701" y="2935611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7E808491-1004-3A44-87DD-41D21C9E39C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32217" y="2935611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3025056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logo customer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9939" y="1170916"/>
            <a:ext cx="1924050" cy="11006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79308" y="1170916"/>
            <a:ext cx="1924050" cy="11006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974" y="1170916"/>
            <a:ext cx="1924050" cy="11006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9939" y="2782372"/>
            <a:ext cx="1924050" cy="11006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479308" y="2782372"/>
            <a:ext cx="1924050" cy="11006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24974" y="2782372"/>
            <a:ext cx="1924050" cy="11006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D7DA888D-68DB-9B44-9614-56AAAAE93DF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336788" y="1154113"/>
            <a:ext cx="8205549" cy="31273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9688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hart Placeholder 5">
            <a:extLst>
              <a:ext uri="{FF2B5EF4-FFF2-40B4-BE49-F238E27FC236}">
                <a16:creationId xmlns:a16="http://schemas.microsoft.com/office/drawing/2014/main" id="{B3C77AD1-4897-A546-B977-5EB6406DD175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36550" y="1058863"/>
            <a:ext cx="8205788" cy="3403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61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20CA0-5CE7-1A4B-ACE6-C7A15B82C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6208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0D4E-8635-D746-9FE7-1EE20F49E4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6550" y="1064419"/>
            <a:ext cx="8205788" cy="2928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34865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878172D-692F-8A47-81EA-89C129774DB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36550" y="1058863"/>
            <a:ext cx="8205788" cy="3403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hart Placeholder 5">
            <a:extLst>
              <a:ext uri="{FF2B5EF4-FFF2-40B4-BE49-F238E27FC236}">
                <a16:creationId xmlns:a16="http://schemas.microsoft.com/office/drawing/2014/main" id="{08142378-5C5C-8B40-AD27-B9BE74F6EA7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36550" y="1058863"/>
            <a:ext cx="8205788" cy="3403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3046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053231-B084-9A4B-85F1-9250CD176F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063" r="1344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1647" y="1618393"/>
            <a:ext cx="6662921" cy="704387"/>
          </a:xfrm>
        </p:spPr>
        <p:txBody>
          <a:bodyPr anchor="ctr" anchorCtr="0">
            <a:no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76E15E-156A-6740-8723-C74DD4148F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8522" y="2322780"/>
            <a:ext cx="3987800" cy="4953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2B3CA729-7DC1-3A41-B24F-C56CB70A70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1647" y="3718972"/>
            <a:ext cx="3683000" cy="6228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Date, location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17EFB3-AE32-9E4B-AA56-B14E0F204499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D519FF-1BA2-9B41-8FA0-19EC8D679C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044" r="1146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0702" y="1550831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87899" y="2572387"/>
            <a:ext cx="3683000" cy="4333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40B841-0DCE-4646-9E0E-B1E464D98E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8B5D6C-FADB-1340-820C-26E840A8AC89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+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4A737D-052C-C84E-A767-DC5456E4AA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43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B5894-DCBD-3A4E-BD40-DCA1D16A4B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6875" y="2970213"/>
            <a:ext cx="5137150" cy="489424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4A737D-052C-C84E-A767-DC5456E4AA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43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B5894-DCBD-3A4E-BD40-DCA1D16A4B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20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- Squid 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DB510E-163A-A649-85E1-F07635A2E3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935" r="18573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B5894-DCBD-3A4E-BD40-DCA1D16A4B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B42FBE-3295-6941-A1AE-631779A2516B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584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96C4F3-CA83-2A40-9F3D-E162458BB0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348" r="20161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B5894-DCBD-3A4E-BD40-DCA1D16A4B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C7A6D3-65A0-8542-AE4B-0026DA76B828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640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DE0CB9-C246-C948-A3A8-F1FE53173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508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B5894-DCBD-3A4E-BD40-DCA1D16A4B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5352DB-30F3-104A-9B80-B5A5F889DF74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651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bullet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7" y="1011542"/>
            <a:ext cx="8204575" cy="33944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26396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ullet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6C5D45-2516-944B-852E-9416AD2871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6550" y="1064419"/>
            <a:ext cx="3989143" cy="31810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680DD99-A52C-8C44-9396-106AF36BB4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52950" y="1064419"/>
            <a:ext cx="3989143" cy="31810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96" r:id="rId2"/>
    <p:sldLayoutId id="2147483677" r:id="rId3"/>
    <p:sldLayoutId id="2147483700" r:id="rId4"/>
    <p:sldLayoutId id="2147483697" r:id="rId5"/>
    <p:sldLayoutId id="2147483698" r:id="rId6"/>
    <p:sldLayoutId id="2147483699" r:id="rId7"/>
    <p:sldLayoutId id="2147483689" r:id="rId8"/>
    <p:sldLayoutId id="2147483678" r:id="rId9"/>
    <p:sldLayoutId id="2147483707" r:id="rId10"/>
    <p:sldLayoutId id="2147483679" r:id="rId11"/>
    <p:sldLayoutId id="2147483703" r:id="rId12"/>
    <p:sldLayoutId id="2147483704" r:id="rId13"/>
    <p:sldLayoutId id="2147483705" r:id="rId14"/>
    <p:sldLayoutId id="2147483706" r:id="rId15"/>
    <p:sldLayoutId id="2147483690" r:id="rId16"/>
    <p:sldLayoutId id="2147483691" r:id="rId17"/>
    <p:sldLayoutId id="2147483692" r:id="rId18"/>
    <p:sldLayoutId id="2147483702" r:id="rId19"/>
    <p:sldLayoutId id="2147483680" r:id="rId20"/>
    <p:sldLayoutId id="2147483701" r:id="rId21"/>
    <p:sldLayoutId id="2147483693" r:id="rId22"/>
    <p:sldLayoutId id="2147483687" r:id="rId23"/>
  </p:sldLayoutIdLst>
  <p:txStyles>
    <p:titleStyle>
      <a:lvl1pPr algn="l" defTabSz="457200" rtl="0" eaLnBrk="1" latinLnBrk="0" hangingPunct="1">
        <a:spcBef>
          <a:spcPct val="0"/>
        </a:spcBef>
        <a:buNone/>
        <a:defRPr sz="2400" b="1" i="0" kern="1200">
          <a:solidFill>
            <a:schemeClr val="bg1"/>
          </a:solidFill>
          <a:latin typeface="Amazon Ember Regular" charset="0"/>
          <a:ea typeface="+mj-ea"/>
          <a:cs typeface="Amazon Ember Regular" charset="0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18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chart" Target="../charts/char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emf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04739" y="3718972"/>
            <a:ext cx="3683000" cy="381541"/>
          </a:xfrm>
        </p:spPr>
        <p:txBody>
          <a:bodyPr/>
          <a:lstStyle/>
          <a:p>
            <a:r>
              <a:rPr lang="en-US" dirty="0" smtClean="0"/>
              <a:t>Names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04739" y="1332854"/>
            <a:ext cx="7324988" cy="1968285"/>
          </a:xfrm>
        </p:spPr>
        <p:txBody>
          <a:bodyPr/>
          <a:lstStyle/>
          <a:p>
            <a:r>
              <a:rPr lang="en-US" dirty="0" smtClean="0"/>
              <a:t>0-60 with PowerShell on AWS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04739" y="4100513"/>
            <a:ext cx="3683000" cy="369887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/>
              <a:t>Date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0344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List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70179-C6DB-8A4E-B36D-C750F5B551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Finding your way around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AWS Systems Manager: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Session Manager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Run Command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DSC Document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AWS Secrets Manager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AWS </a:t>
            </a:r>
            <a:r>
              <a:rPr lang="en-US" dirty="0" err="1" smtClean="0"/>
              <a:t>Rekognition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AWS Polly? Lex? Transcribe?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6474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7D838E4-BD93-3F41-894D-C133848F2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Divider slide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84FA9-8077-2041-A47C-2F55210A91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6875" y="2774271"/>
            <a:ext cx="5137150" cy="489424"/>
          </a:xfrm>
        </p:spPr>
        <p:txBody>
          <a:bodyPr/>
          <a:lstStyle/>
          <a:p>
            <a:r>
              <a:rPr lang="en-US" dirty="0"/>
              <a:t>Sub-title</a:t>
            </a:r>
          </a:p>
        </p:txBody>
      </p:sp>
    </p:spTree>
    <p:extLst>
      <p:ext uri="{BB962C8B-B14F-4D97-AF65-F5344CB8AC3E}">
        <p14:creationId xmlns:p14="http://schemas.microsoft.com/office/powerpoint/2010/main" val="216300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3CA4A-E87A-434D-9BEF-102EAE91B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Divider slide</a:t>
            </a:r>
          </a:p>
        </p:txBody>
      </p:sp>
    </p:spTree>
    <p:extLst>
      <p:ext uri="{BB962C8B-B14F-4D97-AF65-F5344CB8AC3E}">
        <p14:creationId xmlns:p14="http://schemas.microsoft.com/office/powerpoint/2010/main" val="364326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Bullet list one column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70179-C6DB-8A4E-B36D-C750F5B551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1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Bullet list two column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FBBE4C-741C-D948-AD3F-58FFE90141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615346F-1B38-9947-9D8B-A2F034E965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9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slide (collage)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8DA1734-967E-A143-B67C-9994980014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6E818C-A9EB-834A-8593-C416FDE5073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703A3BE-0560-8046-B663-78E489A746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17650" y="1119541"/>
            <a:ext cx="2001515" cy="1678935"/>
          </a:xfrm>
        </p:spPr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3ED2203-B301-B14D-A7E8-FDFF4A85DB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17650" y="3004457"/>
            <a:ext cx="2001515" cy="1257981"/>
          </a:xfrm>
        </p:spPr>
      </p:sp>
    </p:spTree>
    <p:extLst>
      <p:ext uri="{BB962C8B-B14F-4D97-AF65-F5344CB8AC3E}">
        <p14:creationId xmlns:p14="http://schemas.microsoft.com/office/powerpoint/2010/main" val="1795932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 slide (center)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532910-30FA-8446-9939-43A5914C9C4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8B9DA5-5B44-7742-9D74-9CD7688B7A2D}"/>
              </a:ext>
            </a:extLst>
          </p:cNvPr>
          <p:cNvSpPr txBox="1"/>
          <p:nvPr/>
        </p:nvSpPr>
        <p:spPr>
          <a:xfrm>
            <a:off x="4224563" y="238122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FPO</a:t>
            </a:r>
          </a:p>
        </p:txBody>
      </p:sp>
    </p:spTree>
    <p:extLst>
      <p:ext uri="{BB962C8B-B14F-4D97-AF65-F5344CB8AC3E}">
        <p14:creationId xmlns:p14="http://schemas.microsoft.com/office/powerpoint/2010/main" val="10213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slide (2up)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79530AD-604D-EC49-B353-179011D1D4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1FFF96-473F-8846-9B35-DEF0F69988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2067702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03FC6D9-F96B-ED49-BE45-EC04A52E5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DC56A-438E-514E-AFC4-7393A169A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51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content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6120DDD-2652-F54F-9B5E-B3AB40661A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Content Placeholder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1200" b="1" dirty="0"/>
              <a:t>Lorem ipsum dolor sit </a:t>
            </a:r>
            <a:r>
              <a:rPr lang="en-US" sz="1200" b="1" dirty="0" err="1"/>
              <a:t>amet</a:t>
            </a:r>
            <a:r>
              <a:rPr lang="en-US" sz="1200" dirty="0"/>
              <a:t>, </a:t>
            </a:r>
            <a:r>
              <a:rPr lang="en-US" sz="1200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lang="en-US" sz="12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lang="en-US" sz="12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lang="en-US" sz="12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lang="en-US" sz="1200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lang="en-US" sz="12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lang="en-US" sz="12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lang="en-US" sz="12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lang="en-US" sz="12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lang="en-US" sz="12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lang="en-US" sz="12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lang="en-US" sz="12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lang="en-US" sz="12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lang="en-US" sz="1200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lang="en-US" sz="12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lang="en-US" sz="12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lang="en-US" sz="12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endParaRPr lang="en-US" dirty="0"/>
          </a:p>
          <a:p>
            <a:pPr lvl="0"/>
            <a:r>
              <a:rPr lang="en-US" sz="1200" b="1" dirty="0">
                <a:solidFill>
                  <a:srgbClr val="FFFFFF"/>
                </a:solidFill>
              </a:rPr>
              <a:t>Lorem ipsum dolor sit </a:t>
            </a:r>
            <a:r>
              <a:rPr lang="en-US" sz="1200" b="1" dirty="0" err="1">
                <a:solidFill>
                  <a:srgbClr val="FFFFFF"/>
                </a:solidFill>
              </a:rPr>
              <a:t>amet</a:t>
            </a:r>
            <a:r>
              <a:rPr lang="en-US" sz="1200" dirty="0">
                <a:solidFill>
                  <a:srgbClr val="FFFFFF"/>
                </a:solidFill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lang="en-US" sz="12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lang="en-US" sz="12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lang="en-US" sz="12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lang="en-US" sz="12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lang="en-US" sz="12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lang="en-US" sz="12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lang="en-US" sz="12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lang="en-US" sz="12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lang="en-US" sz="12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lang="en-US" sz="12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lang="en-US" sz="12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lang="en-US" sz="120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lang="en-US" sz="12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lang="en-US" sz="12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lang="en-US" sz="12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endParaRPr lang="en-US" dirty="0"/>
          </a:p>
          <a:p>
            <a:pPr lvl="0"/>
            <a:r>
              <a:rPr lang="en-US" sz="1200" b="1" dirty="0">
                <a:solidFill>
                  <a:srgbClr val="FFFFFF"/>
                </a:solidFill>
              </a:rPr>
              <a:t>Lorem ipsum dolor sit </a:t>
            </a:r>
            <a:r>
              <a:rPr lang="en-US" sz="1200" b="1" dirty="0" err="1">
                <a:solidFill>
                  <a:srgbClr val="FFFFFF"/>
                </a:solidFill>
              </a:rPr>
              <a:t>amet</a:t>
            </a:r>
            <a:r>
              <a:rPr lang="en-US" sz="1200" dirty="0">
                <a:solidFill>
                  <a:srgbClr val="FFFFFF"/>
                </a:solidFill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lang="en-US" sz="12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lang="en-US" sz="12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lang="en-US" sz="12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lang="en-US" sz="12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lang="en-US" sz="12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lang="en-US" sz="12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lang="en-US" sz="12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lang="en-US" sz="12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lang="en-US" sz="12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lang="en-US" sz="12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lang="en-US" sz="12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lang="en-US" sz="120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lang="en-US" sz="12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lang="en-US" sz="12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lang="en-US" sz="12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55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to cover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70179-C6DB-8A4E-B36D-C750F5B551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PowerShell History at AWS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What is AWS Lambda and Serverless?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What is PowerShell Lambda?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Demo: PowerShell in AWS Lambda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Event-Driven Computing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Demo: Lambda Event Triggers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Walkthrough a PowerShell Serverless 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13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2EF4B-AE45-AC42-9833-C3989F4E0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logos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6FAE78-7C76-A044-8115-0820E694E8B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6C6F100-56CC-8046-9751-CBD097B704F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F41282E-541E-564A-81C1-1F5B1573C87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934ED65-7B62-F94E-9FB3-F68013A0660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B219D4E-0A04-2840-A862-6570561FBA4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B448A56-6320-7E42-80E3-089EB8B39CD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3794101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7CE5F-0A7C-724B-A7CD-ACD293376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color logos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AD9AD9-383E-2548-96EB-6B02882462B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DD8F0-0359-6140-B109-66FB8B273D3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B4C0178-6D74-B249-B01F-E9CADC3B8CC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5210A0E-7C19-AE49-B1AE-452A8682D98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F481371-D0C5-5248-8D00-7B4F5B97E62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E37B31A-468F-334B-BE5F-23BC5B43113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686153-A11C-574D-88F7-3657B3B2AB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2B32936-1A33-DE4C-A6B1-F6690E19BB5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</p:sp>
    </p:spTree>
    <p:extLst>
      <p:ext uri="{BB962C8B-B14F-4D97-AF65-F5344CB8AC3E}">
        <p14:creationId xmlns:p14="http://schemas.microsoft.com/office/powerpoint/2010/main" val="58649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D008F7-E3AE-714A-A8F1-8E63AB0BAE4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“Lorem ipsum dolor sit </a:t>
            </a:r>
            <a:r>
              <a:rPr lang="en-US" dirty="0" err="1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amet</a:t>
            </a:r>
            <a:r>
              <a:rPr lang="en-US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, </a:t>
            </a:r>
            <a:r>
              <a:rPr lang="en-US" dirty="0" err="1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consectetuer</a:t>
            </a:r>
            <a:r>
              <a:rPr lang="en-US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adipiscing</a:t>
            </a:r>
            <a:r>
              <a:rPr lang="en-US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elit</a:t>
            </a:r>
            <a:r>
              <a:rPr lang="en-US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, </a:t>
            </a:r>
            <a:r>
              <a:rPr lang="en-US" dirty="0" err="1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sed</a:t>
            </a:r>
            <a:r>
              <a:rPr lang="en-US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diam</a:t>
            </a:r>
            <a:r>
              <a:rPr lang="en-US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nonummy</a:t>
            </a:r>
            <a:r>
              <a:rPr lang="en-US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nibh</a:t>
            </a:r>
            <a:r>
              <a:rPr lang="en-US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euismod</a:t>
            </a:r>
            <a:r>
              <a:rPr lang="en-US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tincidunt</a:t>
            </a:r>
            <a:r>
              <a:rPr lang="en-US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ut</a:t>
            </a:r>
            <a:r>
              <a:rPr lang="en-US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laoreet</a:t>
            </a:r>
            <a:r>
              <a:rPr lang="en-US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dolore magna </a:t>
            </a:r>
            <a:r>
              <a:rPr lang="en-US" dirty="0" err="1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aliquam</a:t>
            </a:r>
            <a:r>
              <a:rPr lang="en-US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erat</a:t>
            </a:r>
            <a:r>
              <a:rPr lang="en-US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volutpat</a:t>
            </a:r>
            <a:r>
              <a:rPr lang="en-US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.”</a:t>
            </a:r>
          </a:p>
          <a:p>
            <a:pPr algn="r"/>
            <a:endParaRPr lang="en-US" sz="13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r"/>
            <a:r>
              <a:rPr lang="en-US" sz="12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– Customer Name, Title, Company</a:t>
            </a:r>
            <a:endParaRPr lang="en-US" sz="1200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sz="13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“Lorem ipsum dolor sit </a:t>
            </a:r>
            <a:r>
              <a:rPr lang="en-US" sz="13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amet</a:t>
            </a:r>
            <a:r>
              <a:rPr lang="en-US" sz="13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, </a:t>
            </a:r>
            <a:r>
              <a:rPr lang="en-US" sz="13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consectetuer</a:t>
            </a:r>
            <a:r>
              <a:rPr lang="en-US" sz="13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3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adipiscing</a:t>
            </a:r>
            <a:r>
              <a:rPr lang="en-US" sz="13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3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elit</a:t>
            </a:r>
            <a:r>
              <a:rPr lang="en-US" sz="13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, </a:t>
            </a:r>
            <a:r>
              <a:rPr lang="en-US" sz="13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sed</a:t>
            </a:r>
            <a:r>
              <a:rPr lang="en-US" sz="13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3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diam</a:t>
            </a:r>
            <a:r>
              <a:rPr lang="en-US" sz="13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3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nonummy</a:t>
            </a:r>
            <a:r>
              <a:rPr lang="en-US" sz="13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3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nibh</a:t>
            </a:r>
            <a:r>
              <a:rPr lang="en-US" sz="13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3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euismod</a:t>
            </a:r>
            <a:r>
              <a:rPr lang="en-US" sz="13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3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tincidunt</a:t>
            </a:r>
            <a:r>
              <a:rPr lang="en-US" sz="13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3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ut</a:t>
            </a:r>
            <a:r>
              <a:rPr lang="en-US" sz="13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3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laoreet</a:t>
            </a:r>
            <a:r>
              <a:rPr lang="en-US" sz="13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dolore magna </a:t>
            </a:r>
            <a:r>
              <a:rPr lang="en-US" sz="13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aliquam</a:t>
            </a:r>
            <a:r>
              <a:rPr lang="en-US" sz="13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3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erat</a:t>
            </a:r>
            <a:r>
              <a:rPr lang="en-US" sz="13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3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volutpat</a:t>
            </a:r>
            <a:r>
              <a:rPr lang="en-US" sz="13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. </a:t>
            </a:r>
            <a:r>
              <a:rPr lang="en-US" sz="13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Consectetuer</a:t>
            </a:r>
            <a:r>
              <a:rPr lang="en-US" sz="13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3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adipiscing</a:t>
            </a:r>
            <a:r>
              <a:rPr lang="en-US" sz="13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3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elit</a:t>
            </a:r>
            <a:r>
              <a:rPr lang="en-US" sz="13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.“</a:t>
            </a:r>
          </a:p>
          <a:p>
            <a:pPr algn="r"/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r"/>
            <a:r>
              <a:rPr lang="en-US" sz="12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– Customer Name, Title, Company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46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A4417A0-93C2-424B-8364-0FA939B26A02}"/>
              </a:ext>
            </a:extLst>
          </p:cNvPr>
          <p:cNvSpPr>
            <a:spLocks noGrp="1"/>
          </p:cNvSpPr>
          <p:nvPr>
            <p:ph type="chart" sz="quarter" idx="4294967295"/>
          </p:nvPr>
        </p:nvSpPr>
        <p:spPr>
          <a:xfrm>
            <a:off x="336550" y="1058863"/>
            <a:ext cx="8205788" cy="3403600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837024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chart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5B8E648A-BDB7-574C-B54F-72677046B5D8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269450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chart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1A906223-11D4-5A4C-A428-0B2426F7758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177823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Q&amp;A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Name of presenter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FA49F0-B79B-8844-B6C2-0E699DCFB5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1647" y="3718973"/>
            <a:ext cx="3683000" cy="41301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7709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732792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E12F9-FAE4-844E-B029-1A57A2268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D08968-1A2A-E24B-9FA5-595100B870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Charts, Photos/Images, Customer logos</a:t>
            </a:r>
          </a:p>
        </p:txBody>
      </p:sp>
    </p:spTree>
    <p:extLst>
      <p:ext uri="{BB962C8B-B14F-4D97-AF65-F5344CB8AC3E}">
        <p14:creationId xmlns:p14="http://schemas.microsoft.com/office/powerpoint/2010/main" val="2158547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88D97DB-389A-4543-867F-6E1D3D737685}"/>
              </a:ext>
            </a:extLst>
          </p:cNvPr>
          <p:cNvGraphicFramePr/>
          <p:nvPr>
            <p:extLst/>
          </p:nvPr>
        </p:nvGraphicFramePr>
        <p:xfrm>
          <a:off x="336789" y="1071106"/>
          <a:ext cx="7207011" cy="33790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63651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3CA4A-E87A-434D-9BEF-102EAE91B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PowerShell History at AWS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13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chart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8D599626-8F1A-2947-9D82-C72A92AD4C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9292992"/>
              </p:ext>
            </p:extLst>
          </p:nvPr>
        </p:nvGraphicFramePr>
        <p:xfrm>
          <a:off x="-148134" y="1206906"/>
          <a:ext cx="4687492" cy="31249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FEAC8F6-D894-6349-835D-15F6114CC9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5574240"/>
              </p:ext>
            </p:extLst>
          </p:nvPr>
        </p:nvGraphicFramePr>
        <p:xfrm>
          <a:off x="4318428" y="1208982"/>
          <a:ext cx="4502843" cy="30018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1639002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chart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0B7393C-F10B-3F4C-8998-126184CE33A7}"/>
              </a:ext>
            </a:extLst>
          </p:cNvPr>
          <p:cNvGraphicFramePr/>
          <p:nvPr>
            <p:extLst/>
          </p:nvPr>
        </p:nvGraphicFramePr>
        <p:xfrm>
          <a:off x="336789" y="1274725"/>
          <a:ext cx="3815451" cy="3176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C68D741-FF9D-4441-9ED1-BEDBC3EDE7DA}"/>
              </a:ext>
            </a:extLst>
          </p:cNvPr>
          <p:cNvGraphicFramePr/>
          <p:nvPr>
            <p:extLst/>
          </p:nvPr>
        </p:nvGraphicFramePr>
        <p:xfrm>
          <a:off x="4587931" y="1275817"/>
          <a:ext cx="4011828" cy="31726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194530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 &amp; number callouts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FC6848-68D2-1146-BA90-7C9D0DD8A991}"/>
              </a:ext>
            </a:extLst>
          </p:cNvPr>
          <p:cNvSpPr/>
          <p:nvPr/>
        </p:nvSpPr>
        <p:spPr>
          <a:xfrm>
            <a:off x="507206" y="1964532"/>
            <a:ext cx="1378744" cy="435768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293BA-F975-124B-B676-36FFD94401F2}"/>
              </a:ext>
            </a:extLst>
          </p:cNvPr>
          <p:cNvSpPr/>
          <p:nvPr/>
        </p:nvSpPr>
        <p:spPr>
          <a:xfrm>
            <a:off x="2189559" y="1964532"/>
            <a:ext cx="1378744" cy="435768"/>
          </a:xfrm>
          <a:prstGeom prst="rect">
            <a:avLst/>
          </a:prstGeom>
          <a:noFill/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900422-1CE1-3E47-8DE8-22F2F18BCA9A}"/>
              </a:ext>
            </a:extLst>
          </p:cNvPr>
          <p:cNvSpPr/>
          <p:nvPr/>
        </p:nvSpPr>
        <p:spPr>
          <a:xfrm>
            <a:off x="3871912" y="1964532"/>
            <a:ext cx="1378744" cy="435768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2210F4-C90D-DC4C-8DBE-A7DEA3F74B07}"/>
              </a:ext>
            </a:extLst>
          </p:cNvPr>
          <p:cNvSpPr/>
          <p:nvPr/>
        </p:nvSpPr>
        <p:spPr>
          <a:xfrm>
            <a:off x="5554265" y="1964532"/>
            <a:ext cx="1378744" cy="435768"/>
          </a:xfrm>
          <a:prstGeom prst="rect">
            <a:avLst/>
          </a:prstGeom>
          <a:noFill/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906F81-5428-AA4F-9B49-188C378C0229}"/>
              </a:ext>
            </a:extLst>
          </p:cNvPr>
          <p:cNvSpPr/>
          <p:nvPr/>
        </p:nvSpPr>
        <p:spPr>
          <a:xfrm>
            <a:off x="7236618" y="1964532"/>
            <a:ext cx="1378744" cy="435768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F92BF1-225D-DE4C-93B3-817E94A2BCAF}"/>
              </a:ext>
            </a:extLst>
          </p:cNvPr>
          <p:cNvSpPr/>
          <p:nvPr/>
        </p:nvSpPr>
        <p:spPr>
          <a:xfrm>
            <a:off x="507206" y="2550320"/>
            <a:ext cx="1378744" cy="435768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552443-5322-B84C-A11C-CB53E48FA552}"/>
              </a:ext>
            </a:extLst>
          </p:cNvPr>
          <p:cNvSpPr/>
          <p:nvPr/>
        </p:nvSpPr>
        <p:spPr>
          <a:xfrm>
            <a:off x="2189559" y="2550320"/>
            <a:ext cx="1378744" cy="435768"/>
          </a:xfrm>
          <a:prstGeom prst="rect">
            <a:avLst/>
          </a:prstGeom>
          <a:noFill/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E21526A-80EE-1142-9974-2F384827466E}"/>
              </a:ext>
            </a:extLst>
          </p:cNvPr>
          <p:cNvSpPr/>
          <p:nvPr/>
        </p:nvSpPr>
        <p:spPr>
          <a:xfrm>
            <a:off x="3871912" y="2550320"/>
            <a:ext cx="1378744" cy="435768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5D68C2-CA6F-F944-86AE-1277ED3AFD31}"/>
              </a:ext>
            </a:extLst>
          </p:cNvPr>
          <p:cNvSpPr/>
          <p:nvPr/>
        </p:nvSpPr>
        <p:spPr>
          <a:xfrm>
            <a:off x="5554265" y="2550320"/>
            <a:ext cx="1378744" cy="435768"/>
          </a:xfrm>
          <a:prstGeom prst="rect">
            <a:avLst/>
          </a:prstGeom>
          <a:noFill/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9D5A17-AB18-6444-8CCF-222172B154C2}"/>
              </a:ext>
            </a:extLst>
          </p:cNvPr>
          <p:cNvSpPr/>
          <p:nvPr/>
        </p:nvSpPr>
        <p:spPr>
          <a:xfrm>
            <a:off x="7236618" y="2550320"/>
            <a:ext cx="1378744" cy="435768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9A4FD1-C8D5-3744-B5F4-1DFB65C4755D}"/>
              </a:ext>
            </a:extLst>
          </p:cNvPr>
          <p:cNvSpPr/>
          <p:nvPr/>
        </p:nvSpPr>
        <p:spPr>
          <a:xfrm>
            <a:off x="507206" y="3136108"/>
            <a:ext cx="1378744" cy="435768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F4FA82-9D7E-1541-A373-1B28DE2BB5B9}"/>
              </a:ext>
            </a:extLst>
          </p:cNvPr>
          <p:cNvSpPr/>
          <p:nvPr/>
        </p:nvSpPr>
        <p:spPr>
          <a:xfrm>
            <a:off x="2189559" y="3136108"/>
            <a:ext cx="1378744" cy="435768"/>
          </a:xfrm>
          <a:prstGeom prst="rect">
            <a:avLst/>
          </a:prstGeom>
          <a:noFill/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7E63D92-A141-834F-9437-261FEC86F950}"/>
              </a:ext>
            </a:extLst>
          </p:cNvPr>
          <p:cNvSpPr/>
          <p:nvPr/>
        </p:nvSpPr>
        <p:spPr>
          <a:xfrm>
            <a:off x="3871912" y="3136108"/>
            <a:ext cx="1378744" cy="435768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8CBEBA3-E3BB-B74E-885C-0D8D2CCF94C3}"/>
              </a:ext>
            </a:extLst>
          </p:cNvPr>
          <p:cNvSpPr/>
          <p:nvPr/>
        </p:nvSpPr>
        <p:spPr>
          <a:xfrm>
            <a:off x="5554265" y="3136108"/>
            <a:ext cx="1378744" cy="435768"/>
          </a:xfrm>
          <a:prstGeom prst="rect">
            <a:avLst/>
          </a:prstGeom>
          <a:noFill/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32B3442-10A5-7649-B6FC-6DE9A148A322}"/>
              </a:ext>
            </a:extLst>
          </p:cNvPr>
          <p:cNvSpPr/>
          <p:nvPr/>
        </p:nvSpPr>
        <p:spPr>
          <a:xfrm>
            <a:off x="7236618" y="3136108"/>
            <a:ext cx="1378744" cy="435768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5E8A7E-B87F-D44E-8E06-34237F89D363}"/>
              </a:ext>
            </a:extLst>
          </p:cNvPr>
          <p:cNvSpPr/>
          <p:nvPr/>
        </p:nvSpPr>
        <p:spPr>
          <a:xfrm>
            <a:off x="507206" y="3721896"/>
            <a:ext cx="1378744" cy="435768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55DCD57-D9E9-A140-A9CF-107905EFFB82}"/>
              </a:ext>
            </a:extLst>
          </p:cNvPr>
          <p:cNvSpPr/>
          <p:nvPr/>
        </p:nvSpPr>
        <p:spPr>
          <a:xfrm>
            <a:off x="2189559" y="3721896"/>
            <a:ext cx="1378744" cy="435768"/>
          </a:xfrm>
          <a:prstGeom prst="rect">
            <a:avLst/>
          </a:prstGeom>
          <a:noFill/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05468B-9527-E745-B7AE-707878BAEDF3}"/>
              </a:ext>
            </a:extLst>
          </p:cNvPr>
          <p:cNvSpPr/>
          <p:nvPr/>
        </p:nvSpPr>
        <p:spPr>
          <a:xfrm>
            <a:off x="3871912" y="3721896"/>
            <a:ext cx="1378744" cy="435768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8FFDB-D353-B349-B9F5-961305C0C273}"/>
              </a:ext>
            </a:extLst>
          </p:cNvPr>
          <p:cNvSpPr/>
          <p:nvPr/>
        </p:nvSpPr>
        <p:spPr>
          <a:xfrm>
            <a:off x="5554265" y="3721896"/>
            <a:ext cx="1378744" cy="435768"/>
          </a:xfrm>
          <a:prstGeom prst="rect">
            <a:avLst/>
          </a:prstGeom>
          <a:noFill/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B5EEA74-003C-2740-9C21-C090CF1E308F}"/>
              </a:ext>
            </a:extLst>
          </p:cNvPr>
          <p:cNvSpPr/>
          <p:nvPr/>
        </p:nvSpPr>
        <p:spPr>
          <a:xfrm>
            <a:off x="7236618" y="3721896"/>
            <a:ext cx="1378744" cy="435768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2F779D6-9603-1946-9B90-99665C05EF4B}"/>
              </a:ext>
            </a:extLst>
          </p:cNvPr>
          <p:cNvSpPr/>
          <p:nvPr/>
        </p:nvSpPr>
        <p:spPr>
          <a:xfrm>
            <a:off x="921543" y="1228725"/>
            <a:ext cx="454700" cy="454700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B48746-E6B2-FE4D-ACC7-F89AF17B89DA}"/>
              </a:ext>
            </a:extLst>
          </p:cNvPr>
          <p:cNvSpPr txBox="1"/>
          <p:nvPr/>
        </p:nvSpPr>
        <p:spPr>
          <a:xfrm>
            <a:off x="992440" y="1271409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C265A2A-A35E-DB4E-85ED-F0CCD3BBF979}"/>
              </a:ext>
            </a:extLst>
          </p:cNvPr>
          <p:cNvSpPr/>
          <p:nvPr/>
        </p:nvSpPr>
        <p:spPr>
          <a:xfrm>
            <a:off x="2628899" y="1228725"/>
            <a:ext cx="454700" cy="454700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C79F5EE-7C88-8948-B0C3-F24359035C34}"/>
              </a:ext>
            </a:extLst>
          </p:cNvPr>
          <p:cNvSpPr txBox="1"/>
          <p:nvPr/>
        </p:nvSpPr>
        <p:spPr>
          <a:xfrm>
            <a:off x="2699796" y="1271409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6723E91-8B42-CB4C-9E58-EC596685CD08}"/>
              </a:ext>
            </a:extLst>
          </p:cNvPr>
          <p:cNvSpPr/>
          <p:nvPr/>
        </p:nvSpPr>
        <p:spPr>
          <a:xfrm>
            <a:off x="4279105" y="1228725"/>
            <a:ext cx="454700" cy="454700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B51BE6-AB1B-8D4C-88C4-8BDC3650144F}"/>
              </a:ext>
            </a:extLst>
          </p:cNvPr>
          <p:cNvSpPr txBox="1"/>
          <p:nvPr/>
        </p:nvSpPr>
        <p:spPr>
          <a:xfrm>
            <a:off x="4350002" y="1271409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3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59FF740-64DD-6D40-A97F-4EB335B825B4}"/>
              </a:ext>
            </a:extLst>
          </p:cNvPr>
          <p:cNvSpPr/>
          <p:nvPr/>
        </p:nvSpPr>
        <p:spPr>
          <a:xfrm>
            <a:off x="5965030" y="1228725"/>
            <a:ext cx="454700" cy="454700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22FEC96-E7C8-344C-9463-3AE9E8203A27}"/>
              </a:ext>
            </a:extLst>
          </p:cNvPr>
          <p:cNvSpPr txBox="1"/>
          <p:nvPr/>
        </p:nvSpPr>
        <p:spPr>
          <a:xfrm>
            <a:off x="6035927" y="1271409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4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AA25772-EA6F-AA46-B17B-CDF5BE949CDC}"/>
              </a:ext>
            </a:extLst>
          </p:cNvPr>
          <p:cNvSpPr/>
          <p:nvPr/>
        </p:nvSpPr>
        <p:spPr>
          <a:xfrm>
            <a:off x="7622380" y="1228725"/>
            <a:ext cx="454700" cy="454700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33A772-DC46-0445-B805-4BF1A7A9AA89}"/>
              </a:ext>
            </a:extLst>
          </p:cNvPr>
          <p:cNvSpPr txBox="1"/>
          <p:nvPr/>
        </p:nvSpPr>
        <p:spPr>
          <a:xfrm>
            <a:off x="7621837" y="127140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202486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slide (collage)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CBAC73C-F577-464D-B3AA-B34D470AB5C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4582" r="24582"/>
          <a:stretch>
            <a:fillRect/>
          </a:stretch>
        </p:blipFill>
        <p:spPr>
          <a:xfrm>
            <a:off x="444126" y="1119541"/>
            <a:ext cx="2836863" cy="3142897"/>
          </a:xfrm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DFE1772B-7136-2046-81CD-152702C3EE0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4582" r="24582"/>
          <a:stretch>
            <a:fillRect/>
          </a:stretch>
        </p:blipFill>
        <p:spPr>
          <a:xfrm>
            <a:off x="5769161" y="1119541"/>
            <a:ext cx="2836863" cy="3142897"/>
          </a:xfrm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8C1CC606-0572-5740-9503-E387187EEF3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l="10352" r="10352"/>
          <a:stretch>
            <a:fillRect/>
          </a:stretch>
        </p:blipFill>
        <p:spPr>
          <a:xfrm>
            <a:off x="3525464" y="1119188"/>
            <a:ext cx="2001837" cy="1679575"/>
          </a:xfrm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C9492483-0988-9549-AA88-168AA337B3A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9708" r="9708"/>
          <a:stretch>
            <a:fillRect/>
          </a:stretch>
        </p:blipFill>
        <p:spPr>
          <a:xfrm>
            <a:off x="3525464" y="3005138"/>
            <a:ext cx="2001837" cy="1257300"/>
          </a:xfrm>
        </p:spPr>
      </p:pic>
    </p:spTree>
    <p:extLst>
      <p:ext uri="{BB962C8B-B14F-4D97-AF65-F5344CB8AC3E}">
        <p14:creationId xmlns:p14="http://schemas.microsoft.com/office/powerpoint/2010/main" val="33495629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slide (one photo center)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DBD8401-DEAF-A54B-8868-6A1B92B0F1D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3902" b="13902"/>
          <a:stretch>
            <a:fillRect/>
          </a:stretch>
        </p:blipFill>
        <p:spPr>
          <a:xfrm>
            <a:off x="444126" y="1064449"/>
            <a:ext cx="8205543" cy="3336345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8B9DA5-5B44-7742-9D74-9CD7688B7A2D}"/>
              </a:ext>
            </a:extLst>
          </p:cNvPr>
          <p:cNvSpPr txBox="1"/>
          <p:nvPr/>
        </p:nvSpPr>
        <p:spPr>
          <a:xfrm>
            <a:off x="4224563" y="238122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FPO</a:t>
            </a:r>
          </a:p>
        </p:txBody>
      </p:sp>
    </p:spTree>
    <p:extLst>
      <p:ext uri="{BB962C8B-B14F-4D97-AF65-F5344CB8AC3E}">
        <p14:creationId xmlns:p14="http://schemas.microsoft.com/office/powerpoint/2010/main" val="7269807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slide (2up)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3829BDD-9E89-F74F-80E9-95C8257997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4512" r="4512"/>
          <a:stretch>
            <a:fillRect/>
          </a:stretch>
        </p:blipFill>
        <p:spPr>
          <a:xfrm>
            <a:off x="442950" y="1119541"/>
            <a:ext cx="5077279" cy="3142897"/>
          </a:xfrm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76675AD9-EE79-6F4A-AA61-E6CF86D55F1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31213" r="31213"/>
          <a:stretch>
            <a:fillRect/>
          </a:stretch>
        </p:blipFill>
        <p:spPr>
          <a:xfrm>
            <a:off x="5767985" y="1119541"/>
            <a:ext cx="2836863" cy="3142897"/>
          </a:xfrm>
        </p:spPr>
      </p:pic>
    </p:spTree>
    <p:extLst>
      <p:ext uri="{BB962C8B-B14F-4D97-AF65-F5344CB8AC3E}">
        <p14:creationId xmlns:p14="http://schemas.microsoft.com/office/powerpoint/2010/main" val="6024512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496BD3F-9607-1A4B-84D9-D2B556790F3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7726" b="7726"/>
          <a:stretch>
            <a:fillRect/>
          </a:stretch>
        </p:blipFill>
        <p:spPr/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41C76F1-E1C5-3342-B821-98626490548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DC56A-438E-514E-AFC4-7393A169A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slide (full bleed photo)</a:t>
            </a:r>
          </a:p>
        </p:txBody>
      </p:sp>
    </p:spTree>
    <p:extLst>
      <p:ext uri="{BB962C8B-B14F-4D97-AF65-F5344CB8AC3E}">
        <p14:creationId xmlns:p14="http://schemas.microsoft.com/office/powerpoint/2010/main" val="39504665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content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AE2CC42-BBAC-C448-B102-0DE236E20E1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l="-370" t="1" r="-11" b="397"/>
          <a:stretch/>
        </p:blipFill>
        <p:spPr>
          <a:xfrm>
            <a:off x="4542971" y="1013043"/>
            <a:ext cx="4337027" cy="2078499"/>
          </a:xfrm>
        </p:spPr>
      </p:pic>
      <p:sp>
        <p:nvSpPr>
          <p:cNvPr id="3" name="Content Placeholder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1200" b="1" dirty="0"/>
              <a:t>Lorem ipsum dolor sit </a:t>
            </a:r>
            <a:r>
              <a:rPr lang="en-US" sz="1200" b="1" dirty="0" err="1"/>
              <a:t>amet</a:t>
            </a:r>
            <a:r>
              <a:rPr lang="en-US" sz="1200" dirty="0"/>
              <a:t>, </a:t>
            </a:r>
            <a:r>
              <a:rPr lang="en-US" sz="1200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lang="en-US" sz="12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lang="en-US" sz="12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lang="en-US" sz="12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lang="en-US" sz="1200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lang="en-US" sz="12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lang="en-US" sz="12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lang="en-US" sz="12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lang="en-US" sz="12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lang="en-US" sz="12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lang="en-US" sz="12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lang="en-US" sz="12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lang="en-US" sz="12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lang="en-US" sz="1200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lang="en-US" sz="12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lang="en-US" sz="12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lang="en-US" sz="12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endParaRPr lang="en-US" dirty="0"/>
          </a:p>
          <a:p>
            <a:pPr lvl="0"/>
            <a:r>
              <a:rPr lang="en-US" sz="1200" b="1" dirty="0">
                <a:solidFill>
                  <a:srgbClr val="FFFFFF"/>
                </a:solidFill>
              </a:rPr>
              <a:t>Lorem ipsum dolor sit </a:t>
            </a:r>
            <a:r>
              <a:rPr lang="en-US" sz="1200" b="1" dirty="0" err="1">
                <a:solidFill>
                  <a:srgbClr val="FFFFFF"/>
                </a:solidFill>
              </a:rPr>
              <a:t>amet</a:t>
            </a:r>
            <a:r>
              <a:rPr lang="en-US" sz="1200" dirty="0">
                <a:solidFill>
                  <a:srgbClr val="FFFFFF"/>
                </a:solidFill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lang="en-US" sz="12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lang="en-US" sz="12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lang="en-US" sz="12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lang="en-US" sz="12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lang="en-US" sz="12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lang="en-US" sz="12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lang="en-US" sz="12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lang="en-US" sz="12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lang="en-US" sz="12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lang="en-US" sz="12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lang="en-US" sz="12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lang="en-US" sz="120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lang="en-US" sz="12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lang="en-US" sz="12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lang="en-US" sz="12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endParaRPr lang="en-US" dirty="0"/>
          </a:p>
          <a:p>
            <a:pPr lvl="0"/>
            <a:r>
              <a:rPr lang="en-US" sz="1200" b="1" dirty="0">
                <a:solidFill>
                  <a:srgbClr val="FFFFFF"/>
                </a:solidFill>
              </a:rPr>
              <a:t>Lorem ipsum dolor sit </a:t>
            </a:r>
            <a:r>
              <a:rPr lang="en-US" sz="1200" b="1" dirty="0" err="1">
                <a:solidFill>
                  <a:srgbClr val="FFFFFF"/>
                </a:solidFill>
              </a:rPr>
              <a:t>amet</a:t>
            </a:r>
            <a:r>
              <a:rPr lang="en-US" sz="1200" dirty="0">
                <a:solidFill>
                  <a:srgbClr val="FFFFFF"/>
                </a:solidFill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lang="en-US" sz="12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lang="en-US" sz="12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lang="en-US" sz="12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lang="en-US" sz="12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lang="en-US" sz="12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lang="en-US" sz="12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lang="en-US" sz="12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lang="en-US" sz="12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lang="en-US" sz="12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lang="en-US" sz="12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lang="en-US" sz="12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lang="en-US" sz="120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lang="en-US" sz="12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lang="en-US" sz="12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lang="en-US" sz="12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367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logos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665803-5A6C-8A43-B9E0-53D562BF5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45" y="1301156"/>
            <a:ext cx="840187" cy="8401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E1AA36-CCD3-444C-90E1-75DC8D892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638" y="1313602"/>
            <a:ext cx="779436" cy="7794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140DCBA-1679-9C44-A002-9EBF2BF70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2680" y="1197126"/>
            <a:ext cx="2351738" cy="10959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CF5731-1B33-0344-A5F8-BF382B88D0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845" y="2794817"/>
            <a:ext cx="2353129" cy="3867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DBB993-F874-CD40-A7B0-42A95A88E4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5372" y="1299046"/>
            <a:ext cx="995865" cy="99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05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logos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8034CC-7C54-0142-9FF2-6B655CDD1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403" y="1723952"/>
            <a:ext cx="990468" cy="3961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A2E9E7-9680-6743-B873-3B215FD0F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855" y="1778233"/>
            <a:ext cx="755103" cy="2831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613686-8CCC-4740-B0C3-54F5F6498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3010" y="1837265"/>
            <a:ext cx="889000" cy="165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A20647D-B5BC-3F4C-A1BE-EB7F508B9F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672" y="1740460"/>
            <a:ext cx="379679" cy="3796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9F06081-C05D-8B42-9D18-F34B95DFC5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2273" y="2849973"/>
            <a:ext cx="510549" cy="51054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3EF20D4-F519-C148-9F23-D27AA51CC6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2044" y="2791167"/>
            <a:ext cx="739416" cy="52815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6C80B2C-958D-3941-8F5E-45C7E0238C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5472" y="2879502"/>
            <a:ext cx="897862" cy="52815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59C9B4E-3AE6-D74B-89FC-577B8270BF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8825" y="2997152"/>
            <a:ext cx="1280457" cy="30619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2CB2803-83E1-BA41-B20C-B4ADDF393C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51460" y="1553671"/>
            <a:ext cx="918328" cy="68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95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PowerShell Module History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70179-C6DB-8A4E-B36D-C750F5B551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First </a:t>
            </a:r>
            <a:r>
              <a:rPr lang="en-US" dirty="0" err="1" smtClean="0"/>
              <a:t>AWSPowerShell</a:t>
            </a:r>
            <a:r>
              <a:rPr lang="en-US" dirty="0" smtClean="0"/>
              <a:t> release: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v1.0.0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Announced 5 December 2012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&gt;550 cmdlets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PowerShell Gallery support announced 14 May 2015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212 separate releases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5/8/2015 - v2.3.35.0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1,186 exported cmdlets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12/15/2018 - v3.3.428.0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5,121 exported cmdlets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23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PowerShell Core Module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70179-C6DB-8A4E-B36D-C750F5B551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AWS Tools for PowerShell Core Announced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18 August 2016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Launch Partner with Microsoft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AWSPowerShell.NetCore</a:t>
            </a:r>
            <a:r>
              <a:rPr lang="en-US" dirty="0" smtClean="0"/>
              <a:t> released to PowerShell Gallery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23 August 2016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v3.2.7.0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Compatiblity</a:t>
            </a:r>
            <a:r>
              <a:rPr lang="en-US" dirty="0" smtClean="0"/>
              <a:t> with </a:t>
            </a:r>
            <a:r>
              <a:rPr lang="en-US" dirty="0" err="1" smtClean="0"/>
              <a:t>AWSPowerShell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Now targets PowerShell Standard</a:t>
            </a:r>
            <a:endParaRPr lang="en-US" dirty="0" smtClean="0"/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8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PowerShell DSC support in AWS Systems Manager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70179-C6DB-8A4E-B36D-C750F5B551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Launched 15 November 2018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Systems </a:t>
            </a:r>
            <a:r>
              <a:rPr lang="en-US" dirty="0"/>
              <a:t>Manager Document: </a:t>
            </a:r>
            <a:r>
              <a:rPr lang="en-US" dirty="0" smtClean="0"/>
              <a:t>AWS-</a:t>
            </a:r>
            <a:r>
              <a:rPr lang="en-US" dirty="0" err="1" smtClean="0"/>
              <a:t>ApplyDSCMofs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Integrates with AWS: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AWS Systems </a:t>
            </a:r>
            <a:r>
              <a:rPr lang="en-US" dirty="0"/>
              <a:t>Manager - Parameter Store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AWS Systems </a:t>
            </a:r>
            <a:r>
              <a:rPr lang="en-US" dirty="0"/>
              <a:t>Manager - </a:t>
            </a:r>
            <a:r>
              <a:rPr lang="en-US" dirty="0" smtClean="0"/>
              <a:t>Compliance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AWS Secrets Manager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Amazon S3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53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Lambda meets PowerShell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70179-C6DB-8A4E-B36D-C750F5B551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PowerShell Core Language Support launched 11 September 2018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Open Sourced (</a:t>
            </a:r>
            <a:r>
              <a:rPr lang="en-US" dirty="0" err="1" smtClean="0"/>
              <a:t>aws</a:t>
            </a:r>
            <a:r>
              <a:rPr lang="en-US" dirty="0" smtClean="0"/>
              <a:t>-lambda-</a:t>
            </a:r>
            <a:r>
              <a:rPr lang="en-US" dirty="0" err="1" smtClean="0"/>
              <a:t>dotnet</a:t>
            </a:r>
            <a:r>
              <a:rPr lang="en-US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New Module: </a:t>
            </a:r>
            <a:r>
              <a:rPr lang="en-US" dirty="0" err="1" smtClean="0"/>
              <a:t>AWSLambdaPSCore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Blueprints available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Uses the AWS Lambda .NET Core 2.1 runtime</a:t>
            </a:r>
          </a:p>
        </p:txBody>
      </p:sp>
    </p:spTree>
    <p:extLst>
      <p:ext uri="{BB962C8B-B14F-4D97-AF65-F5344CB8AC3E}">
        <p14:creationId xmlns:p14="http://schemas.microsoft.com/office/powerpoint/2010/main" val="412383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significant releases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70179-C6DB-8A4E-B36D-C750F5B551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31 May 2017: AWS Cmdlet names updated per community feedback and PowerShell standards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20 August 2018: PowerShell Core added to </a:t>
            </a:r>
            <a:r>
              <a:rPr lang="en-US" dirty="0" err="1" smtClean="0"/>
              <a:t>CodeBuild</a:t>
            </a:r>
            <a:r>
              <a:rPr lang="en-US" dirty="0" smtClean="0"/>
              <a:t> .NET Docker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18 September 2018: PowerShell code samples added to .NET Developer Center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065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3CA4A-E87A-434D-9BEF-102EAE91B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85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ckTemplate-AWS">
  <a:themeElements>
    <a:clrScheme name="AWS extended color">
      <a:dk1>
        <a:srgbClr val="002D43"/>
      </a:dk1>
      <a:lt1>
        <a:srgbClr val="FFFFFF"/>
      </a:lt1>
      <a:dk2>
        <a:srgbClr val="002D43"/>
      </a:dk2>
      <a:lt2>
        <a:srgbClr val="FFFFFF"/>
      </a:lt2>
      <a:accent1>
        <a:srgbClr val="FF9900"/>
      </a:accent1>
      <a:accent2>
        <a:srgbClr val="00A0C8"/>
      </a:accent2>
      <a:accent3>
        <a:srgbClr val="007DBC"/>
      </a:accent3>
      <a:accent4>
        <a:srgbClr val="69AE35"/>
      </a:accent4>
      <a:accent5>
        <a:srgbClr val="1D8900"/>
      </a:accent5>
      <a:accent6>
        <a:srgbClr val="FF5745"/>
      </a:accent6>
      <a:hlink>
        <a:srgbClr val="00E0EA"/>
      </a:hlink>
      <a:folHlink>
        <a:srgbClr val="00A0C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97C89A-FD0C-431E-81F6-90225B937683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DeckTemplate_AWS</Template>
  <TotalTime>24211</TotalTime>
  <Words>844</Words>
  <Application>Microsoft Office PowerPoint</Application>
  <PresentationFormat>On-screen Show (16:9)</PresentationFormat>
  <Paragraphs>161</Paragraphs>
  <Slides>39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Amazon Ember</vt:lpstr>
      <vt:lpstr>Amazon Ember Light</vt:lpstr>
      <vt:lpstr>Amazon Ember Regular</vt:lpstr>
      <vt:lpstr>Arial</vt:lpstr>
      <vt:lpstr>Calibri</vt:lpstr>
      <vt:lpstr>DeckTemplate-AWS</vt:lpstr>
      <vt:lpstr>PowerPoint Presentation</vt:lpstr>
      <vt:lpstr>Topics to cover</vt:lpstr>
      <vt:lpstr>PowerShell History at AWS</vt:lpstr>
      <vt:lpstr>AWS PowerShell Module History</vt:lpstr>
      <vt:lpstr>AWS PowerShell Core Module</vt:lpstr>
      <vt:lpstr>PowerShell DSC support in AWS Systems Manager</vt:lpstr>
      <vt:lpstr>AWS Lambda meets PowerShell</vt:lpstr>
      <vt:lpstr>Other significant releases</vt:lpstr>
      <vt:lpstr>Demos!</vt:lpstr>
      <vt:lpstr>Demo List</vt:lpstr>
      <vt:lpstr>Divider slide</vt:lpstr>
      <vt:lpstr>Divider slide</vt:lpstr>
      <vt:lpstr>Bullet list one column</vt:lpstr>
      <vt:lpstr>Bullet list two column</vt:lpstr>
      <vt:lpstr>Image slide (collage)</vt:lpstr>
      <vt:lpstr>Image slide (center)</vt:lpstr>
      <vt:lpstr>Image slide (2up)</vt:lpstr>
      <vt:lpstr>PowerPoint Presentation</vt:lpstr>
      <vt:lpstr>Split content</vt:lpstr>
      <vt:lpstr>White logos</vt:lpstr>
      <vt:lpstr>Full color logos</vt:lpstr>
      <vt:lpstr>Quotes</vt:lpstr>
      <vt:lpstr>Bar chart</vt:lpstr>
      <vt:lpstr>Pie chart</vt:lpstr>
      <vt:lpstr>Line chart</vt:lpstr>
      <vt:lpstr>Q&amp;A</vt:lpstr>
      <vt:lpstr>Thank you!</vt:lpstr>
      <vt:lpstr>Example Slides</vt:lpstr>
      <vt:lpstr>Bar chart</vt:lpstr>
      <vt:lpstr>Pie chart</vt:lpstr>
      <vt:lpstr>Line chart</vt:lpstr>
      <vt:lpstr>Color  &amp; number callouts</vt:lpstr>
      <vt:lpstr>Image slide (collage)</vt:lpstr>
      <vt:lpstr>Image slide (one photo center)</vt:lpstr>
      <vt:lpstr>Image slide (2up)</vt:lpstr>
      <vt:lpstr>Image slide (full bleed photo)</vt:lpstr>
      <vt:lpstr>Split content</vt:lpstr>
      <vt:lpstr>Customer logos</vt:lpstr>
      <vt:lpstr>Customer logos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Pearce, Andrew</cp:lastModifiedBy>
  <cp:revision>197</cp:revision>
  <dcterms:created xsi:type="dcterms:W3CDTF">2016-06-17T18:22:10Z</dcterms:created>
  <dcterms:modified xsi:type="dcterms:W3CDTF">2019-04-22T20:18:05Z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